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993"/>
  </p:normalViewPr>
  <p:slideViewPr>
    <p:cSldViewPr snapToGrid="0" snapToObjects="1">
      <p:cViewPr>
        <p:scale>
          <a:sx n="94" d="100"/>
          <a:sy n="94" d="100"/>
        </p:scale>
        <p:origin x="18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BD232-533D-5E4B-995F-21F35FE0B3B0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57A76-3432-BB40-9A47-2DFE7C0B6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57A76-3432-BB40-9A47-2DFE7C0B6D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9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We will use K-nearest neighbor imputation to deal with missing values.</a:t>
            </a:r>
          </a:p>
          <a:p>
            <a:r>
              <a:rPr lang="en-US" dirty="0"/>
              <a:t>2. Since </a:t>
            </a:r>
            <a:r>
              <a:rPr lang="en-US" dirty="0" err="1"/>
              <a:t>XGBoost</a:t>
            </a:r>
            <a:r>
              <a:rPr lang="en-US" dirty="0"/>
              <a:t> cannot handle factor variables, we will convert all character/factors to dummy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57A76-3432-BB40-9A47-2DFE7C0B6D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BFF7-D8F6-8F4B-9CFC-D84581D3D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FA0A6-47C1-0F4A-A330-59AE5C45F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1C88F-71D5-2440-90F2-614FF746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6471E-E730-1146-BC29-7B602880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7958F-FF46-9340-9CC3-2E02236C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2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CE52-CEEB-D240-AE25-3467A881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80C80-450E-324E-9846-238D32643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CC3D-C45C-9844-87BE-2B8BA64F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DAEE1-9427-DC4D-90DE-BE526DD1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827-16B8-B345-ACA5-4ACB4EE2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5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B7943-C2C1-5243-BC71-5F8229FF4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AC6C0-C36D-2943-804B-B169C5423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A3933-092B-904C-80F6-6C472F6B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13C06-C7A2-6145-8F43-8108B5E8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29A23-0A10-6D48-A387-2B99BC7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95D2-B145-AF4F-818B-6F739D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B3A6-40FE-364E-8132-68C85BBB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06445-7DAB-8D48-ABA5-63C2A886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35980-FD3B-394B-97EA-21075D03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DD83A-81C5-134D-B7B5-135401C7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9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1301-485F-CE41-8F0A-D10BC2B90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0362D-5150-1349-BB50-760FCC22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384DF-613A-354A-AADA-825DD6D5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507DE-3947-9949-B6B7-BCB8C1AD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70327-3886-5B40-913C-58E57294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C372-1BEC-0F4E-9FED-249C2738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2493-4796-0144-AE6D-B678B2C14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2E3B5-3512-564D-AA97-76D0BA7F4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E4CBC-AA5E-B94E-AF8C-5E52B5B1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EDC0A-04A3-D843-BA60-DFEBBDE8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04547-938A-8449-B5A7-55116671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8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DCE3-D572-F546-B8C9-3C8673E3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F3689-509F-5343-98D8-D468EB045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8CF24-23C8-7949-8EE6-4756A6112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9DA63-7AE0-CE40-B0DE-305E3109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A3D8B-5374-2442-A0BF-FFFD9BF32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57BFE-989A-6041-97FC-B9D23BAC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5D0C0C-6756-E342-8290-B8FB07BE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D23F9-BABC-C442-B9A9-37851698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3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6591-05E2-3541-A419-8A5275AD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9C864-F7A3-3744-B87C-D611B437C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EC192-93FB-344C-B800-68010D2F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EFD97-DEC0-C748-A51C-F7733512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2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434DC4-E7B2-0A47-AA37-5BE06F7A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CCC87-50E2-9A4A-8843-E39A8397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EBF5-3D3A-3743-A068-04A05F12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2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1951-50B9-E14E-BC34-7846A356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02A7-DCF8-6947-9993-E7AE2F7E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ECDE4-4EBE-EA42-9824-16F8AD2A0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ACA96-7C61-F748-823D-D6E9D505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5A37-1FD8-0B48-8354-F3841D7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26017-6795-A540-A048-0967594E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2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1D69-2A2D-2B42-88C4-27B73B58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045D9-40DD-444A-B501-7C29752E5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50B6E-9195-BC4C-8CCE-9F28582CE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846FB-A2E5-7A4A-9E4A-E00984B2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B0F1F-7ADE-0A48-AA64-559EFB27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21C9B-026D-914A-AD9A-283097A6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7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D9891-3C8D-B944-8716-05B86C66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69552-0C93-9D45-839B-41BED9D1C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54CD8-9652-EC49-BDED-67D83D049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9131-B7CA-B243-9E4E-C53CE5C2F332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80EE-0900-2A4D-BBC5-18C99B276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3F62-EC80-9348-987D-49B88F52F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1C67E-4BB1-A646-9A9C-85CB083D6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3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D7A6-28EB-4F44-98EE-ACC34A87C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Viable Stem Cells after Freeze-Thaw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E4A4E-66DF-CD4D-B554-7B98BCD60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BMIN503 Final Project</a:t>
            </a:r>
          </a:p>
          <a:p>
            <a:r>
              <a:rPr lang="en-US" dirty="0"/>
              <a:t>Stephan Kadauke</a:t>
            </a:r>
          </a:p>
          <a:p>
            <a:r>
              <a:rPr lang="en-US" dirty="0"/>
              <a:t>Assistant Director, CHOP Cell and Gene Therapy Lab (CGTL)</a:t>
            </a:r>
          </a:p>
        </p:txBody>
      </p:sp>
    </p:spTree>
    <p:extLst>
      <p:ext uri="{BB962C8B-B14F-4D97-AF65-F5344CB8AC3E}">
        <p14:creationId xmlns:p14="http://schemas.microsoft.com/office/powerpoint/2010/main" val="522267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6BF-AD61-F949-BE23-091D1FC8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feature engineering recipe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5E5449-1198-034F-8155-4F66992EF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08" y="2402884"/>
            <a:ext cx="9278183" cy="2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EB18-0CCC-F242-85D9-C61E27C3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6E5FDD-3428-2E4B-BAA1-15985414D4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886062"/>
              </p:ext>
            </p:extLst>
          </p:nvPr>
        </p:nvGraphicFramePr>
        <p:xfrm>
          <a:off x="838200" y="1486968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122479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727458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524182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5520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Metric*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 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XGBoost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59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9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749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D1F2D1-0DE0-C144-8364-F9DF86544A5E}"/>
              </a:ext>
            </a:extLst>
          </p:cNvPr>
          <p:cNvSpPr txBox="1"/>
          <p:nvPr/>
        </p:nvSpPr>
        <p:spPr>
          <a:xfrm>
            <a:off x="838200" y="6308209"/>
            <a:ext cx="687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*All metrics are 10-fold cross-validated means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B34C6DC-23F9-B844-99C2-B8E4107F8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189947"/>
              </p:ext>
            </p:extLst>
          </p:nvPr>
        </p:nvGraphicFramePr>
        <p:xfrm>
          <a:off x="838200" y="4375236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122479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727458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524182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5520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Metric*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 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XGBoost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59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9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7493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106F628-8A1E-3B41-8844-62B52A8CD04E}"/>
              </a:ext>
            </a:extLst>
          </p:cNvPr>
          <p:cNvSpPr txBox="1">
            <a:spLocks/>
          </p:cNvSpPr>
          <p:nvPr/>
        </p:nvSpPr>
        <p:spPr>
          <a:xfrm>
            <a:off x="838200" y="31574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With </a:t>
            </a:r>
            <a:r>
              <a:rPr lang="en-US" sz="4000" dirty="0" err="1"/>
              <a:t>upsampling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125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A5B3-B119-674C-9187-02554EE3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</a:t>
            </a:r>
            <a:r>
              <a:rPr lang="en-US" dirty="0" err="1"/>
              <a:t>upsampled</a:t>
            </a:r>
            <a:r>
              <a:rPr lang="en-US" dirty="0"/>
              <a:t> RF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B9517-EFBF-4F4F-B282-5DF0C77E4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45259" cy="4351338"/>
          </a:xfrm>
        </p:spPr>
        <p:txBody>
          <a:bodyPr/>
          <a:lstStyle/>
          <a:p>
            <a:r>
              <a:rPr lang="en-US" dirty="0"/>
              <a:t>ROC AUC is still 0.72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13187-37B2-564A-93A7-B46FB5A7E2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459" y="1690688"/>
            <a:ext cx="836196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9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DFE6-577A-9A49-AFBF-F47A1C12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model on the test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CFBCE-4268-EC4D-BBFE-FD87EC9D7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77185"/>
            <a:ext cx="3571843" cy="340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DB987-C2F0-4742-9C9B-D27FA04E7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797" y="1690688"/>
            <a:ext cx="3395144" cy="3400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E8C578-C745-1246-B4FD-D1B4CFB1D77D}"/>
              </a:ext>
            </a:extLst>
          </p:cNvPr>
          <p:cNvSpPr txBox="1"/>
          <p:nvPr/>
        </p:nvSpPr>
        <p:spPr>
          <a:xfrm>
            <a:off x="1136822" y="5388917"/>
            <a:ext cx="378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ROC AUC = 0.65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0A391-3456-5F43-B21D-772C1572F36B}"/>
              </a:ext>
            </a:extLst>
          </p:cNvPr>
          <p:cNvSpPr txBox="1"/>
          <p:nvPr/>
        </p:nvSpPr>
        <p:spPr>
          <a:xfrm>
            <a:off x="4685463" y="5388917"/>
            <a:ext cx="378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false negatives (falsely reassuring predictions)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9D1FC-0BA7-1B4D-81CA-A92032622C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067" y="1777184"/>
            <a:ext cx="3610222" cy="3275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E9899-FE3A-284C-AED8-735837FB27B8}"/>
              </a:ext>
            </a:extLst>
          </p:cNvPr>
          <p:cNvSpPr txBox="1"/>
          <p:nvPr/>
        </p:nvSpPr>
        <p:spPr>
          <a:xfrm>
            <a:off x="8466630" y="5388917"/>
            <a:ext cx="378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FPR threshold -&gt; 0.05</a:t>
            </a:r>
          </a:p>
        </p:txBody>
      </p:sp>
    </p:spTree>
    <p:extLst>
      <p:ext uri="{BB962C8B-B14F-4D97-AF65-F5344CB8AC3E}">
        <p14:creationId xmlns:p14="http://schemas.microsoft.com/office/powerpoint/2010/main" val="2983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EC8ED-6BE2-604D-80EF-0718F048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4D13-5B57-794F-B306-84374829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models were created to predict post thaw viability of autologous HSCs</a:t>
            </a:r>
          </a:p>
          <a:p>
            <a:r>
              <a:rPr lang="en-US" dirty="0"/>
              <a:t>The best model was a tuned random forest with mean ROC AUC of 0.72 in 10-fold cross-validated training data</a:t>
            </a:r>
          </a:p>
          <a:p>
            <a:r>
              <a:rPr lang="en-US" dirty="0"/>
              <a:t>On the test data, this model reached an ROC AUC of 0.65</a:t>
            </a:r>
          </a:p>
          <a:p>
            <a:r>
              <a:rPr lang="en-US" dirty="0"/>
              <a:t>The model’s predictive accuracy is currently not sufficient to be clinically useful.</a:t>
            </a:r>
          </a:p>
        </p:txBody>
      </p:sp>
    </p:spTree>
    <p:extLst>
      <p:ext uri="{BB962C8B-B14F-4D97-AF65-F5344CB8AC3E}">
        <p14:creationId xmlns:p14="http://schemas.microsoft.com/office/powerpoint/2010/main" val="210882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7A1E-2FA3-4A4B-9B33-E9E2A96D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09A6-DC1B-6C44-AF16-B94A4A0C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Hematopoietic stem cell (HSC) transplant is life-saving therapy for various malignant and non-malignant diseases.</a:t>
            </a:r>
          </a:p>
          <a:p>
            <a:r>
              <a:rPr lang="en-US" dirty="0"/>
              <a:t>In autologous HSC transplants, cells are collected from a patient prior to high-dose chemotherapy and reinfused later.</a:t>
            </a:r>
          </a:p>
          <a:p>
            <a:r>
              <a:rPr lang="en-US" dirty="0"/>
              <a:t>Therefore, HSC products for autologous transplantation need to be cryopreserved and thawed before infusion.</a:t>
            </a:r>
          </a:p>
        </p:txBody>
      </p:sp>
    </p:spTree>
    <p:extLst>
      <p:ext uri="{BB962C8B-B14F-4D97-AF65-F5344CB8AC3E}">
        <p14:creationId xmlns:p14="http://schemas.microsoft.com/office/powerpoint/2010/main" val="289254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AD93-355D-2A43-9201-29972666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Viability of Stem Cells after Freeze-Thaw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2B2A38-38C1-BF41-98FE-351A30BF6BBA}"/>
              </a:ext>
            </a:extLst>
          </p:cNvPr>
          <p:cNvGrpSpPr/>
          <p:nvPr/>
        </p:nvGrpSpPr>
        <p:grpSpPr>
          <a:xfrm>
            <a:off x="832254" y="1341120"/>
            <a:ext cx="4958948" cy="4717724"/>
            <a:chOff x="6096000" y="1240719"/>
            <a:chExt cx="4136884" cy="4770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2D0B77-5908-6F4D-A485-4E842DB57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240719"/>
              <a:ext cx="4136884" cy="446158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49DC06-BFAE-ED4E-9A0C-327E98EF2323}"/>
                </a:ext>
              </a:extLst>
            </p:cNvPr>
            <p:cNvGrpSpPr/>
            <p:nvPr/>
          </p:nvGrpSpPr>
          <p:grpSpPr>
            <a:xfrm>
              <a:off x="6522001" y="5618011"/>
              <a:ext cx="3475223" cy="393295"/>
              <a:chOff x="6522001" y="5618011"/>
              <a:chExt cx="3475223" cy="393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FEE9D-A281-564A-B45D-51A8DCA65011}"/>
                  </a:ext>
                </a:extLst>
              </p:cNvPr>
              <p:cNvSpPr txBox="1"/>
              <p:nvPr/>
            </p:nvSpPr>
            <p:spPr>
              <a:xfrm>
                <a:off x="6522001" y="56180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E2B38B-513B-7744-88E4-DE256DEEB78D}"/>
                  </a:ext>
                </a:extLst>
              </p:cNvPr>
              <p:cNvSpPr txBox="1"/>
              <p:nvPr/>
            </p:nvSpPr>
            <p:spPr>
              <a:xfrm>
                <a:off x="6972300" y="56261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FC5F5-A89C-5049-A78C-D45107E2EB83}"/>
                  </a:ext>
                </a:extLst>
              </p:cNvPr>
              <p:cNvSpPr txBox="1"/>
              <p:nvPr/>
            </p:nvSpPr>
            <p:spPr>
              <a:xfrm>
                <a:off x="7429500" y="5627132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3F44CA-8EFB-7849-B74E-81B4C4CD17F2}"/>
                  </a:ext>
                </a:extLst>
              </p:cNvPr>
              <p:cNvSpPr txBox="1"/>
              <p:nvPr/>
            </p:nvSpPr>
            <p:spPr>
              <a:xfrm>
                <a:off x="8445500" y="5639832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1473E3-3BD5-A641-B23B-1DB6CACECFDF}"/>
                  </a:ext>
                </a:extLst>
              </p:cNvPr>
              <p:cNvSpPr txBox="1"/>
              <p:nvPr/>
            </p:nvSpPr>
            <p:spPr>
              <a:xfrm>
                <a:off x="9461500" y="564197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55C2E4-9546-AB43-84E1-3E525CA0AA9B}"/>
              </a:ext>
            </a:extLst>
          </p:cNvPr>
          <p:cNvSpPr txBox="1"/>
          <p:nvPr/>
        </p:nvSpPr>
        <p:spPr>
          <a:xfrm>
            <a:off x="954400" y="6035147"/>
            <a:ext cx="514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Percentage of vCD34 % Remaining after Freeze-Thaw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2D927F-5343-AE45-AB76-4B667B3AE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4850" y="1825625"/>
            <a:ext cx="42989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CD34 is a marker to identify HSCs</a:t>
            </a:r>
          </a:p>
          <a:p>
            <a:r>
              <a:rPr lang="en-US" sz="2400" dirty="0"/>
              <a:t>We found that % of CD34+ HSCs remaining after freeze-thaw varies widely</a:t>
            </a:r>
          </a:p>
          <a:p>
            <a:r>
              <a:rPr lang="en-US" sz="2400" dirty="0"/>
              <a:t>Why does this matter? Insufficient numbers of HSCs can lead to </a:t>
            </a:r>
            <a:r>
              <a:rPr lang="en-US" sz="2400" b="1" dirty="0"/>
              <a:t>delayed engraftment</a:t>
            </a:r>
            <a:r>
              <a:rPr lang="en-US" sz="2400" dirty="0"/>
              <a:t> or </a:t>
            </a:r>
            <a:r>
              <a:rPr lang="en-US" sz="2400" b="1" dirty="0"/>
              <a:t>graft failure</a:t>
            </a:r>
          </a:p>
          <a:p>
            <a:pPr lvl="1"/>
            <a:r>
              <a:rPr lang="en-US" sz="2000" dirty="0"/>
              <a:t>Potentially fatal complication of HSC transplant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4EF9F-2235-1E44-9655-414BE331F87F}"/>
              </a:ext>
            </a:extLst>
          </p:cNvPr>
          <p:cNvSpPr txBox="1"/>
          <p:nvPr/>
        </p:nvSpPr>
        <p:spPr>
          <a:xfrm>
            <a:off x="6243955" y="6449518"/>
            <a:ext cx="5948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Red indicates collections incurring &gt;50% drop in the percentage of CD34+ cells</a:t>
            </a:r>
          </a:p>
        </p:txBody>
      </p:sp>
    </p:spTree>
    <p:extLst>
      <p:ext uri="{BB962C8B-B14F-4D97-AF65-F5344CB8AC3E}">
        <p14:creationId xmlns:p14="http://schemas.microsoft.com/office/powerpoint/2010/main" val="214326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3828-2C43-904D-BD1D-B2308802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Study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26781-7F97-554A-A284-EC5D44D1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this study is to determine if a low post-thaw viability can be predicted from clinical and lab parameters that are available </a:t>
            </a:r>
            <a:r>
              <a:rPr lang="en-US" i="1" dirty="0"/>
              <a:t>prior </a:t>
            </a:r>
            <a:r>
              <a:rPr lang="en-US" dirty="0"/>
              <a:t>to cryopreservation.</a:t>
            </a:r>
          </a:p>
          <a:p>
            <a:r>
              <a:rPr lang="en-US" dirty="0"/>
              <a:t>I used data from CHOP patients who have had autologous stem cell products collected in the CGTL since 2016.</a:t>
            </a:r>
          </a:p>
          <a:p>
            <a:r>
              <a:rPr lang="en-US" dirty="0"/>
              <a:t>I used the {</a:t>
            </a:r>
            <a:r>
              <a:rPr lang="en-US" dirty="0" err="1"/>
              <a:t>tidymodels</a:t>
            </a:r>
            <a:r>
              <a:rPr lang="en-US" dirty="0"/>
              <a:t>} framework to train and tune various machine learning models using a train/test split and resampling strategy.</a:t>
            </a:r>
          </a:p>
          <a:p>
            <a:r>
              <a:rPr lang="en-US" dirty="0"/>
              <a:t>The model is meant to predict </a:t>
            </a:r>
            <a:r>
              <a:rPr lang="en-US" b="1" dirty="0"/>
              <a:t>poor recovery</a:t>
            </a:r>
            <a:r>
              <a:rPr lang="en-US" dirty="0"/>
              <a:t>, defined as a product in which the post-thaw viability was found to be </a:t>
            </a:r>
            <a:r>
              <a:rPr lang="en-US" b="1" dirty="0"/>
              <a:t>&lt;70% </a:t>
            </a:r>
            <a:r>
              <a:rPr lang="en-US" dirty="0"/>
              <a:t>of the viability in the fresh product.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78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4EE-D431-9D43-9594-ACE86965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35FA3CD-1792-7F4E-ABAE-E5AFE2D000C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467497" y="1817001"/>
            <a:ext cx="2905898" cy="432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N=235 autologous HSC products</a:t>
            </a:r>
          </a:p>
          <a:p>
            <a:r>
              <a:rPr lang="en-US" dirty="0"/>
              <a:t>24 predictors and 1 outcome variable</a:t>
            </a:r>
          </a:p>
          <a:p>
            <a:r>
              <a:rPr lang="en-US" dirty="0"/>
              <a:t>Few missing values</a:t>
            </a:r>
          </a:p>
          <a:p>
            <a:r>
              <a:rPr lang="en-US" dirty="0"/>
              <a:t>Split 80/20 into train/test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7906D-088D-3F44-8A30-78E2DDF538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891" y="988541"/>
            <a:ext cx="8913109" cy="550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8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7468-FEC7-5541-86FB-7CB28E1B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C0F5-4340-A74F-B582-A096F4E7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361"/>
            <a:ext cx="10471614" cy="30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5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EB18-0CCC-F242-85D9-C61E27C3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6E5FDD-3428-2E4B-BAA1-15985414D4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85540"/>
              </p:ext>
            </p:extLst>
          </p:nvPr>
        </p:nvGraphicFramePr>
        <p:xfrm>
          <a:off x="838200" y="1825625"/>
          <a:ext cx="10515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122479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727458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5241826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5520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Metric*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K 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XGBoost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598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9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749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D1F2D1-0DE0-C144-8364-F9DF86544A5E}"/>
              </a:ext>
            </a:extLst>
          </p:cNvPr>
          <p:cNvSpPr txBox="1"/>
          <p:nvPr/>
        </p:nvSpPr>
        <p:spPr>
          <a:xfrm>
            <a:off x="838200" y="3697922"/>
            <a:ext cx="687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*All metrics are 10-fold cross-validated means</a:t>
            </a:r>
          </a:p>
        </p:txBody>
      </p:sp>
    </p:spTree>
    <p:extLst>
      <p:ext uri="{BB962C8B-B14F-4D97-AF65-F5344CB8AC3E}">
        <p14:creationId xmlns:p14="http://schemas.microsoft.com/office/powerpoint/2010/main" val="174428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BF47-5CF6-1642-A358-22D552D2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768A2-AD21-F64D-8989-488314A0B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4177" cy="4351338"/>
          </a:xfrm>
        </p:spPr>
        <p:txBody>
          <a:bodyPr/>
          <a:lstStyle/>
          <a:p>
            <a:r>
              <a:rPr lang="en-US" dirty="0"/>
              <a:t>Random grid search across all 3 hyperparameters</a:t>
            </a:r>
          </a:p>
          <a:p>
            <a:r>
              <a:rPr lang="en-US" dirty="0"/>
              <a:t>No great improvement –best model had ROC AUC = 0.72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3D87C-7001-3343-B75A-8900743A61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377" y="1825625"/>
            <a:ext cx="7731451" cy="47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9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53E-7514-6F4F-B966-11DF6F51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38E8D-B58D-2141-90B0-BBF2C76EB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913" y="2199503"/>
            <a:ext cx="5288174" cy="310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8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519</Words>
  <Application>Microsoft Macintosh PowerPoint</Application>
  <PresentationFormat>Widescreen</PresentationFormat>
  <Paragraphs>92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Predicting Viable Stem Cells after Freeze-Thaw</vt:lpstr>
      <vt:lpstr>Background</vt:lpstr>
      <vt:lpstr>Viability of Stem Cells after Freeze-Thaw</vt:lpstr>
      <vt:lpstr>Aim of the Study and Approach</vt:lpstr>
      <vt:lpstr>Data</vt:lpstr>
      <vt:lpstr>Feature engineering</vt:lpstr>
      <vt:lpstr>Initial models</vt:lpstr>
      <vt:lpstr>Tuning the Random Forest model</vt:lpstr>
      <vt:lpstr>Class imbalance?</vt:lpstr>
      <vt:lpstr>Revised feature engineering recipe</vt:lpstr>
      <vt:lpstr>Initial models</vt:lpstr>
      <vt:lpstr>Tuning the upsampled RF model</vt:lpstr>
      <vt:lpstr>Evaluating the model on the test data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Viable Stem Cells after Freeze-Thaw</dc:title>
  <dc:creator>Kadauke, Stephan</dc:creator>
  <cp:lastModifiedBy>Kadauke, Stephan</cp:lastModifiedBy>
  <cp:revision>14</cp:revision>
  <dcterms:created xsi:type="dcterms:W3CDTF">2021-12-03T22:25:07Z</dcterms:created>
  <dcterms:modified xsi:type="dcterms:W3CDTF">2021-12-11T01:06:51Z</dcterms:modified>
</cp:coreProperties>
</file>